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1" r:id="rId1"/>
  </p:sldMasterIdLst>
  <p:notesMasterIdLst>
    <p:notesMasterId r:id="rId54"/>
  </p:notesMasterIdLst>
  <p:handoutMasterIdLst>
    <p:handoutMasterId r:id="rId55"/>
  </p:handoutMasterIdLst>
  <p:sldIdLst>
    <p:sldId id="358" r:id="rId2"/>
    <p:sldId id="257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2" r:id="rId25"/>
    <p:sldId id="331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7" r:id="rId50"/>
    <p:sldId id="356" r:id="rId51"/>
    <p:sldId id="307" r:id="rId52"/>
    <p:sldId id="309" r:id="rId53"/>
  </p:sldIdLst>
  <p:sldSz cx="9144000" cy="6858000" type="screen4x3"/>
  <p:notesSz cx="9372600" cy="7086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nette Stillwell" initials="NBS" lastIdx="5" clrIdx="0"/>
  <p:cmAuthor id="1" name="Gerald Titchener" initials="GT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A8"/>
    <a:srgbClr val="1B70A5"/>
    <a:srgbClr val="FFFFFF"/>
    <a:srgbClr val="96CDEE"/>
    <a:srgbClr val="0F3F5D"/>
    <a:srgbClr val="01773A"/>
    <a:srgbClr val="156B13"/>
    <a:srgbClr val="008000"/>
    <a:srgbClr val="F200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32" autoAdjust="0"/>
    <p:restoredTop sz="96296" autoAdjust="0"/>
  </p:normalViewPr>
  <p:slideViewPr>
    <p:cSldViewPr>
      <p:cViewPr varScale="1">
        <p:scale>
          <a:sx n="87" d="100"/>
          <a:sy n="87" d="100"/>
        </p:scale>
        <p:origin x="777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08971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4EE4060F-EC6E-45B5-96F1-A60F0585115B}" type="datetimeFigureOut">
              <a:rPr lang="en-US" smtClean="0"/>
              <a:pPr/>
              <a:t>4/6/2018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3104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08971" y="673104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A987596C-5E44-4393-BE44-DB7D499825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206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08971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pPr>
              <a:defRPr/>
            </a:pPr>
            <a:fld id="{46950642-C6F2-4E46-90C1-0B12B643B3D7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531813"/>
            <a:ext cx="3543300" cy="265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7260" y="3366135"/>
            <a:ext cx="7498080" cy="3188970"/>
          </a:xfrm>
          <a:prstGeom prst="rect">
            <a:avLst/>
          </a:prstGeom>
        </p:spPr>
        <p:txBody>
          <a:bodyPr vert="horz" lIns="94046" tIns="47023" rIns="94046" bIns="4702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3104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08971" y="673104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pPr>
              <a:defRPr/>
            </a:pPr>
            <a:fld id="{CAA8545F-A231-4F50-B1F1-95F56EBB64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6405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A8545F-A231-4F50-B1F1-95F56EBB643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43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A8545F-A231-4F50-B1F1-95F56EBB643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4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A8545F-A231-4F50-B1F1-95F56EBB643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62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A8545F-A231-4F50-B1F1-95F56EBB643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8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5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5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500" y="2712698"/>
            <a:ext cx="7747000" cy="377026"/>
          </a:xfrm>
        </p:spPr>
        <p:txBody>
          <a:bodyPr anchor="b"/>
          <a:lstStyle>
            <a:lvl1pPr algn="ctr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500" y="3352800"/>
            <a:ext cx="7747000" cy="235962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204120" y="6363869"/>
            <a:ext cx="6201666" cy="366183"/>
          </a:xfrm>
        </p:spPr>
        <p:txBody>
          <a:bodyPr/>
          <a:lstStyle>
            <a:lvl1pPr>
              <a:defRPr sz="600"/>
            </a:lvl1pPr>
          </a:lstStyle>
          <a:p>
            <a:r>
              <a:rPr lang="en-US" dirty="0"/>
              <a:t>© 2018 Cengage.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pic>
        <p:nvPicPr>
          <p:cNvPr id="11" name="Picture 10" descr="Title_Slid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4" y="254000"/>
            <a:ext cx="8713465" cy="6526752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3482340" y="223520"/>
            <a:ext cx="2125980" cy="985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6812283" y="4885106"/>
            <a:ext cx="2080291" cy="1926127"/>
          </a:xfrm>
          <a:custGeom>
            <a:avLst/>
            <a:gdLst>
              <a:gd name="connsiteX0" fmla="*/ 0 w 1973580"/>
              <a:gd name="connsiteY0" fmla="*/ 0 h 1389864"/>
              <a:gd name="connsiteX1" fmla="*/ 1973580 w 1973580"/>
              <a:gd name="connsiteY1" fmla="*/ 0 h 1389864"/>
              <a:gd name="connsiteX2" fmla="*/ 1973580 w 1973580"/>
              <a:gd name="connsiteY2" fmla="*/ 1389864 h 1389864"/>
              <a:gd name="connsiteX3" fmla="*/ 0 w 1973580"/>
              <a:gd name="connsiteY3" fmla="*/ 1389864 h 1389864"/>
              <a:gd name="connsiteX4" fmla="*/ 0 w 1973580"/>
              <a:gd name="connsiteY4" fmla="*/ 0 h 1389864"/>
              <a:gd name="connsiteX0" fmla="*/ 0 w 1973580"/>
              <a:gd name="connsiteY0" fmla="*/ 0 h 1389864"/>
              <a:gd name="connsiteX1" fmla="*/ 1935480 w 1973580"/>
              <a:gd name="connsiteY1" fmla="*/ 60960 h 1389864"/>
              <a:gd name="connsiteX2" fmla="*/ 1973580 w 1973580"/>
              <a:gd name="connsiteY2" fmla="*/ 1389864 h 1389864"/>
              <a:gd name="connsiteX3" fmla="*/ 0 w 1973580"/>
              <a:gd name="connsiteY3" fmla="*/ 1389864 h 1389864"/>
              <a:gd name="connsiteX4" fmla="*/ 0 w 1973580"/>
              <a:gd name="connsiteY4" fmla="*/ 0 h 1389864"/>
              <a:gd name="connsiteX0" fmla="*/ 0 w 1973580"/>
              <a:gd name="connsiteY0" fmla="*/ 54731 h 1444595"/>
              <a:gd name="connsiteX1" fmla="*/ 1577340 w 1973580"/>
              <a:gd name="connsiteY1" fmla="*/ 1391 h 1444595"/>
              <a:gd name="connsiteX2" fmla="*/ 1935480 w 1973580"/>
              <a:gd name="connsiteY2" fmla="*/ 115691 h 1444595"/>
              <a:gd name="connsiteX3" fmla="*/ 1973580 w 1973580"/>
              <a:gd name="connsiteY3" fmla="*/ 1444595 h 1444595"/>
              <a:gd name="connsiteX4" fmla="*/ 0 w 1973580"/>
              <a:gd name="connsiteY4" fmla="*/ 1444595 h 1444595"/>
              <a:gd name="connsiteX5" fmla="*/ 0 w 1973580"/>
              <a:gd name="connsiteY5" fmla="*/ 54731 h 1444595"/>
              <a:gd name="connsiteX0" fmla="*/ 0 w 2080291"/>
              <a:gd name="connsiteY0" fmla="*/ 54731 h 1444595"/>
              <a:gd name="connsiteX1" fmla="*/ 1577340 w 2080291"/>
              <a:gd name="connsiteY1" fmla="*/ 1391 h 1444595"/>
              <a:gd name="connsiteX2" fmla="*/ 1935480 w 2080291"/>
              <a:gd name="connsiteY2" fmla="*/ 115691 h 1444595"/>
              <a:gd name="connsiteX3" fmla="*/ 2080260 w 2080291"/>
              <a:gd name="connsiteY3" fmla="*/ 428112 h 1444595"/>
              <a:gd name="connsiteX4" fmla="*/ 1973580 w 2080291"/>
              <a:gd name="connsiteY4" fmla="*/ 1444595 h 1444595"/>
              <a:gd name="connsiteX5" fmla="*/ 0 w 2080291"/>
              <a:gd name="connsiteY5" fmla="*/ 1444595 h 1444595"/>
              <a:gd name="connsiteX6" fmla="*/ 0 w 2080291"/>
              <a:gd name="connsiteY6" fmla="*/ 54731 h 1444595"/>
              <a:gd name="connsiteX0" fmla="*/ 0 w 2080291"/>
              <a:gd name="connsiteY0" fmla="*/ 54731 h 1444595"/>
              <a:gd name="connsiteX1" fmla="*/ 1577340 w 2080291"/>
              <a:gd name="connsiteY1" fmla="*/ 1391 h 1444595"/>
              <a:gd name="connsiteX2" fmla="*/ 1935480 w 2080291"/>
              <a:gd name="connsiteY2" fmla="*/ 115691 h 1444595"/>
              <a:gd name="connsiteX3" fmla="*/ 2080260 w 2080291"/>
              <a:gd name="connsiteY3" fmla="*/ 428112 h 1444595"/>
              <a:gd name="connsiteX4" fmla="*/ 1973580 w 2080291"/>
              <a:gd name="connsiteY4" fmla="*/ 1444595 h 1444595"/>
              <a:gd name="connsiteX5" fmla="*/ 0 w 2080291"/>
              <a:gd name="connsiteY5" fmla="*/ 1444595 h 1444595"/>
              <a:gd name="connsiteX6" fmla="*/ 60960 w 2080291"/>
              <a:gd name="connsiteY6" fmla="*/ 1030092 h 1444595"/>
              <a:gd name="connsiteX7" fmla="*/ 0 w 2080291"/>
              <a:gd name="connsiteY7" fmla="*/ 54731 h 1444595"/>
              <a:gd name="connsiteX0" fmla="*/ 0 w 2080291"/>
              <a:gd name="connsiteY0" fmla="*/ 54731 h 1444595"/>
              <a:gd name="connsiteX1" fmla="*/ 1577340 w 2080291"/>
              <a:gd name="connsiteY1" fmla="*/ 1391 h 1444595"/>
              <a:gd name="connsiteX2" fmla="*/ 1935480 w 2080291"/>
              <a:gd name="connsiteY2" fmla="*/ 115691 h 1444595"/>
              <a:gd name="connsiteX3" fmla="*/ 2080260 w 2080291"/>
              <a:gd name="connsiteY3" fmla="*/ 428112 h 1444595"/>
              <a:gd name="connsiteX4" fmla="*/ 1973580 w 2080291"/>
              <a:gd name="connsiteY4" fmla="*/ 1444595 h 1444595"/>
              <a:gd name="connsiteX5" fmla="*/ 0 w 2080291"/>
              <a:gd name="connsiteY5" fmla="*/ 1444595 h 1444595"/>
              <a:gd name="connsiteX6" fmla="*/ 144780 w 2080291"/>
              <a:gd name="connsiteY6" fmla="*/ 999612 h 1444595"/>
              <a:gd name="connsiteX7" fmla="*/ 0 w 2080291"/>
              <a:gd name="connsiteY7" fmla="*/ 54731 h 1444595"/>
              <a:gd name="connsiteX0" fmla="*/ 0 w 2080291"/>
              <a:gd name="connsiteY0" fmla="*/ 54731 h 1444595"/>
              <a:gd name="connsiteX1" fmla="*/ 1577340 w 2080291"/>
              <a:gd name="connsiteY1" fmla="*/ 1391 h 1444595"/>
              <a:gd name="connsiteX2" fmla="*/ 1935480 w 2080291"/>
              <a:gd name="connsiteY2" fmla="*/ 115691 h 1444595"/>
              <a:gd name="connsiteX3" fmla="*/ 2080260 w 2080291"/>
              <a:gd name="connsiteY3" fmla="*/ 428112 h 1444595"/>
              <a:gd name="connsiteX4" fmla="*/ 1973580 w 2080291"/>
              <a:gd name="connsiteY4" fmla="*/ 1444595 h 1444595"/>
              <a:gd name="connsiteX5" fmla="*/ 0 w 2080291"/>
              <a:gd name="connsiteY5" fmla="*/ 1444595 h 1444595"/>
              <a:gd name="connsiteX6" fmla="*/ 144780 w 2080291"/>
              <a:gd name="connsiteY6" fmla="*/ 999612 h 1444595"/>
              <a:gd name="connsiteX7" fmla="*/ 0 w 2080291"/>
              <a:gd name="connsiteY7" fmla="*/ 54731 h 1444595"/>
              <a:gd name="connsiteX0" fmla="*/ 0 w 2080291"/>
              <a:gd name="connsiteY0" fmla="*/ 54731 h 1444595"/>
              <a:gd name="connsiteX1" fmla="*/ 1577340 w 2080291"/>
              <a:gd name="connsiteY1" fmla="*/ 1391 h 1444595"/>
              <a:gd name="connsiteX2" fmla="*/ 1935480 w 2080291"/>
              <a:gd name="connsiteY2" fmla="*/ 115691 h 1444595"/>
              <a:gd name="connsiteX3" fmla="*/ 2080260 w 2080291"/>
              <a:gd name="connsiteY3" fmla="*/ 428112 h 1444595"/>
              <a:gd name="connsiteX4" fmla="*/ 1973580 w 2080291"/>
              <a:gd name="connsiteY4" fmla="*/ 1444595 h 1444595"/>
              <a:gd name="connsiteX5" fmla="*/ 0 w 2080291"/>
              <a:gd name="connsiteY5" fmla="*/ 1444595 h 1444595"/>
              <a:gd name="connsiteX6" fmla="*/ 99060 w 2080291"/>
              <a:gd name="connsiteY6" fmla="*/ 991992 h 1444595"/>
              <a:gd name="connsiteX7" fmla="*/ 0 w 2080291"/>
              <a:gd name="connsiteY7" fmla="*/ 54731 h 144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0291" h="1444595">
                <a:moveTo>
                  <a:pt x="0" y="54731"/>
                </a:moveTo>
                <a:cubicBezTo>
                  <a:pt x="520700" y="67431"/>
                  <a:pt x="1056640" y="-11309"/>
                  <a:pt x="1577340" y="1391"/>
                </a:cubicBezTo>
                <a:lnTo>
                  <a:pt x="1935480" y="115691"/>
                </a:lnTo>
                <a:cubicBezTo>
                  <a:pt x="1932940" y="209671"/>
                  <a:pt x="2082800" y="334132"/>
                  <a:pt x="2080260" y="428112"/>
                </a:cubicBezTo>
                <a:lnTo>
                  <a:pt x="1973580" y="1444595"/>
                </a:lnTo>
                <a:lnTo>
                  <a:pt x="0" y="1444595"/>
                </a:lnTo>
                <a:cubicBezTo>
                  <a:pt x="0" y="1319127"/>
                  <a:pt x="99060" y="1117460"/>
                  <a:pt x="99060" y="991992"/>
                </a:cubicBezTo>
                <a:lnTo>
                  <a:pt x="0" y="547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udi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369" y="5389519"/>
            <a:ext cx="987056" cy="10409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6" r="23794"/>
          <a:stretch/>
        </p:blipFill>
        <p:spPr>
          <a:xfrm>
            <a:off x="8674488" y="5121741"/>
            <a:ext cx="275507" cy="710099"/>
          </a:xfrm>
          <a:prstGeom prst="rect">
            <a:avLst/>
          </a:prstGeom>
        </p:spPr>
      </p:pic>
      <p:pic>
        <p:nvPicPr>
          <p:cNvPr id="13" name="Picture 12" descr="Swirl_3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654">
            <a:off x="7441068" y="6393019"/>
            <a:ext cx="386047" cy="285072"/>
          </a:xfrm>
          <a:prstGeom prst="rect">
            <a:avLst/>
          </a:prstGeom>
        </p:spPr>
      </p:pic>
      <p:pic>
        <p:nvPicPr>
          <p:cNvPr id="14" name="Picture 13" descr="Swirl_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73124">
            <a:off x="7908376" y="5449329"/>
            <a:ext cx="591497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3753" r="6579" b="12460"/>
          <a:stretch/>
        </p:blipFill>
        <p:spPr>
          <a:xfrm>
            <a:off x="7939373" y="5831840"/>
            <a:ext cx="672857" cy="7458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29" y="457475"/>
            <a:ext cx="5667594" cy="98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8720" y="6248400"/>
            <a:ext cx="1400289" cy="43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8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1600" y="2228188"/>
            <a:ext cx="6172200" cy="377026"/>
          </a:xfrm>
        </p:spPr>
        <p:txBody>
          <a:bodyPr anchor="ctr"/>
          <a:lstStyle>
            <a:lvl1pPr algn="l">
              <a:defRPr sz="2800" b="0" cap="none" baseline="0">
                <a:solidFill>
                  <a:srgbClr val="055C9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2942670"/>
            <a:ext cx="6172200" cy="265457"/>
          </a:xfrm>
        </p:spPr>
        <p:txBody>
          <a:bodyPr anchor="t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udi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7" y="361953"/>
            <a:ext cx="1840495" cy="1940983"/>
          </a:xfrm>
          <a:prstGeom prst="rect">
            <a:avLst/>
          </a:prstGeom>
        </p:spPr>
      </p:pic>
      <p:pic>
        <p:nvPicPr>
          <p:cNvPr id="11" name="Picture 10" descr="Swirl_3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9126">
            <a:off x="1431691" y="1916271"/>
            <a:ext cx="908570" cy="670924"/>
          </a:xfrm>
          <a:prstGeom prst="rect">
            <a:avLst/>
          </a:prstGeom>
        </p:spPr>
      </p:pic>
      <p:pic>
        <p:nvPicPr>
          <p:cNvPr id="12" name="Picture 11" descr="Swirl_2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3741" flipH="1">
            <a:off x="218018" y="3551101"/>
            <a:ext cx="795867" cy="8332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3753" r="6579" b="12460"/>
          <a:stretch/>
        </p:blipFill>
        <p:spPr>
          <a:xfrm>
            <a:off x="879649" y="2604920"/>
            <a:ext cx="1101550" cy="12210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4" y="4534755"/>
            <a:ext cx="596838" cy="7957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6" r="23794"/>
          <a:stretch/>
        </p:blipFill>
        <p:spPr>
          <a:xfrm>
            <a:off x="737542" y="4804753"/>
            <a:ext cx="252342" cy="650393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1597682" y="6400800"/>
            <a:ext cx="6781693" cy="244535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2018 Cengage.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6" y="6248400"/>
            <a:ext cx="6516222" cy="959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8720" y="6248400"/>
            <a:ext cx="1400289" cy="43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3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0" y="406258"/>
            <a:ext cx="8026400" cy="2962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1450" indent="-171450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Rules_Single_B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3" r="10006"/>
          <a:stretch/>
        </p:blipFill>
        <p:spPr>
          <a:xfrm>
            <a:off x="215900" y="948267"/>
            <a:ext cx="8586216" cy="447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3753" r="6579" b="12460"/>
          <a:stretch/>
        </p:blipFill>
        <p:spPr>
          <a:xfrm>
            <a:off x="79668" y="222263"/>
            <a:ext cx="628992" cy="69725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597682" y="6400800"/>
            <a:ext cx="6781693" cy="244535"/>
          </a:xfr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8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r>
              <a:rPr lang="en-IN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6" y="6248400"/>
            <a:ext cx="6516222" cy="959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8720" y="6248400"/>
            <a:ext cx="1400289" cy="43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1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6258"/>
            <a:ext cx="8026400" cy="2962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Rules_Single_B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3" r="10006"/>
          <a:stretch/>
        </p:blipFill>
        <p:spPr>
          <a:xfrm>
            <a:off x="215900" y="948267"/>
            <a:ext cx="8586216" cy="447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3753" r="6579" b="12460"/>
          <a:stretch/>
        </p:blipFill>
        <p:spPr>
          <a:xfrm>
            <a:off x="79668" y="222263"/>
            <a:ext cx="628992" cy="69725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597682" y="6400800"/>
            <a:ext cx="6781693" cy="244535"/>
          </a:xfr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8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r>
              <a:rPr lang="en-IN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6" y="6248400"/>
            <a:ext cx="6516222" cy="959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8720" y="6248400"/>
            <a:ext cx="1400289" cy="43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9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64703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125" y="1538818"/>
            <a:ext cx="8415338" cy="141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376166" y="6513743"/>
            <a:ext cx="312906" cy="21544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B40067-BD2A-418A-98BB-08A98047DC47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125" y="480785"/>
            <a:ext cx="8415338" cy="2962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5126" y="6611007"/>
            <a:ext cx="8014247" cy="211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2018 Cengage.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09216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2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00" rtl="0" eaLnBrk="1" latinLnBrk="0" hangingPunct="1">
        <a:lnSpc>
          <a:spcPct val="95000"/>
        </a:lnSpc>
        <a:spcBef>
          <a:spcPts val="12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00050" indent="-171450" algn="l" defTabSz="914400" rtl="0" eaLnBrk="1" latinLnBrk="0" hangingPunct="1">
        <a:lnSpc>
          <a:spcPct val="95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71500" indent="-114300" algn="l" defTabSz="914400" rtl="0" eaLnBrk="1" latinLnBrk="0" hangingPunct="1">
        <a:lnSpc>
          <a:spcPct val="95000"/>
        </a:lnSpc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-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2950" indent="-114300" algn="l" defTabSz="914400" rtl="0" eaLnBrk="1" latinLnBrk="0" hangingPunct="1">
        <a:lnSpc>
          <a:spcPct val="95000"/>
        </a:lnSpc>
        <a:spcBef>
          <a:spcPct val="20000"/>
        </a:spcBef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14400" indent="-114300" algn="l" defTabSz="914400" rtl="0" eaLnBrk="1" latinLnBrk="0" hangingPunct="1">
        <a:lnSpc>
          <a:spcPct val="95000"/>
        </a:lnSpc>
        <a:spcBef>
          <a:spcPct val="20000"/>
        </a:spcBef>
        <a:buFont typeface="Arial" pitchFamily="34" charset="0"/>
        <a:buChar char="-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500" y="2227950"/>
            <a:ext cx="7747000" cy="86177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</a:t>
            </a:r>
            <a:r>
              <a:rPr lang="en-US" sz="1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Security+ Guide to Network Security Fundamentals, Sixth Edition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8500" y="3352800"/>
            <a:ext cx="7747000" cy="797141"/>
          </a:xfrm>
        </p:spPr>
        <p:txBody>
          <a:bodyPr/>
          <a:lstStyle/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13</a:t>
            </a:r>
          </a:p>
          <a:p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Assessment and Data Security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567216" y="6284825"/>
            <a:ext cx="5562600" cy="366183"/>
          </a:xfrm>
        </p:spPr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6444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1600" y="2942670"/>
            <a:ext cx="5892800" cy="2800767"/>
          </a:xfrm>
        </p:spPr>
        <p:txBody>
          <a:bodyPr/>
          <a:lstStyle/>
          <a:p>
            <a:r>
              <a:rPr lang="en-US" altLang="en-US" sz="20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13.1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how to assess the security posture of an enterprise</a:t>
            </a:r>
          </a:p>
          <a:p>
            <a:r>
              <a:rPr lang="en-US" altLang="en-US" sz="20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13.2</a:t>
            </a: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vulnerability assessment and explain why it is important</a:t>
            </a:r>
          </a:p>
          <a:p>
            <a:r>
              <a:rPr lang="en-US" altLang="en-US" sz="20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13.3</a:t>
            </a: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the differences between vulnerability scanning and penetration testing</a:t>
            </a:r>
          </a:p>
          <a:p>
            <a:r>
              <a:rPr lang="en-US" altLang="en-US" sz="20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13.4</a:t>
            </a: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 the techniques for practicing data privacy and security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68584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Assessing the Security Posture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146193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first step in any security protection plan begins with an assessment of the security posture of the enterprise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reveal existing vulnerabilities that must be addressed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variety of techniques and tools can be used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76285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Vulnerability Assessment?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69331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systematic and methodical evaluation of the security posture of the enterprise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examines the exposure to attackers, forces of nature, and any potentially harmful entity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Aspects of vulnerability assessment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identification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evaluation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appraisal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assessment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mitigation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05512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Identification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07776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identification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of inventorying items with economic value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assets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assets 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0532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Identification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46248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inventory has been taken, it is important to determine each item’s relative value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Factor’s to consider in determining value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critical the asset is to the goals of organization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much revenue asset generates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difficult to replace asset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asset unavailability to the organization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organizations assign a numeric value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5 being extremely valuable and 1 being the least valuable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882946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Evaluation (1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8472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evaluation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potential threats that come from threat agents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threat agent is any person or thing with the power to carry out a threat against an asset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modeling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understand attackers and their methods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Often done by constructing threat scenarios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Attack tree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visual representation of potential attacks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Drawn as an inverted tree structure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906539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Evaluation (2 of 4)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500706"/>
              </p:ext>
            </p:extLst>
          </p:nvPr>
        </p:nvGraphicFramePr>
        <p:xfrm>
          <a:off x="1593082" y="1689220"/>
          <a:ext cx="64770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threat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Fire, flood, or earthquake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destroys data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Compromise of intellectual property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 is pirated or copyright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infringed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Espionage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Spy steals production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schedule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Extortion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 clerk is blackmailed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into intercepting letters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Hardware failure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error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Firewall blocks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all network traffic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error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 drops laptop computer in parking lot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Sabotage or vandalism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Attacker implants worm that erases 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36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 attacks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Virus, worm, or denial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service compromises hardware or software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 failure or errors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Bug prevents program from properly loading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836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 obsolescence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does not function under new version of operating system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Theft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 system is stolen from unlocked room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78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Utility interruption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Electrical power is cut off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78915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Evaluation (3 of 4)</a:t>
            </a:r>
          </a:p>
        </p:txBody>
      </p:sp>
      <p:pic>
        <p:nvPicPr>
          <p:cNvPr id="3" name="Picture 2" descr="Figure 13-1 Attack tree stealing a car stereo. An illustration shows the attack tree for stealing a car stereo. The tree is listed in four connected levels which as follows: Level 1: Steal car stereo; Level 2 connecting from steal car radio: Break glass, Steal key, Carjack; Level 3 connecting from steal key: Grab purse, Make copy; Level 4 connecting from make copy: Threaten attendant, Blackmail attendant, Bribe attendant.&#10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47" y="1837765"/>
            <a:ext cx="6839506" cy="320888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97779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 Evaluation (4 of 4)</a:t>
            </a:r>
          </a:p>
        </p:txBody>
      </p:sp>
      <p:pic>
        <p:nvPicPr>
          <p:cNvPr id="5" name="Picture 4" descr="Figure 13-2 Attack tree for logging into restricted account.An illustration shows an attack tree for logging into restricted account. The tree is listed in four connected levels which as follows: Level 1: Log in to restricted account; Level 2 connected to level 1: Steal password digest file, Learn password, Guess password; Level 3 connected to learn password: Find written password, Get password from user; Level 4 connected to get password from user: Install keylogger, Shoulder surf.&#10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43151"/>
            <a:ext cx="5770486" cy="377802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13470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184665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appraisal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current weaknesses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Takes a snapshot of current organization security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asset should be viewed in light of each threat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Catalog each vulnerability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953579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Assessment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10772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assessment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damage that would result from an attack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the likelihood that the vulnerability is a risk to organization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082549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Assessment (2 of 2)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349183"/>
              </p:ext>
            </p:extLst>
          </p:nvPr>
        </p:nvGraphicFramePr>
        <p:xfrm>
          <a:off x="1600200" y="1371600"/>
          <a:ext cx="6553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44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71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impact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vulnerability would not affect the organization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theft of a mouse attached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a desktop computer would not affect the operations of the organization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34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impact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produce limited periods of inconvenience and possibly result in changes to a procedure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specific brand and type of hard disk drive that fails might require spare drives be made available and devices with those drive be periodically tested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97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vulnerability that results in a loss of employee productivity due to downtime or causes a capital outlay to alleviate it could be considered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significant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Malware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that is injected into the network could be classified as a significant vulnerability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34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vulnerabilities are those that have a considerable negative impact on revenue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theft of the latest product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research and development data through a backdoor could be considered a major vulnerability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97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Catastrophic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Vulnerabilities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that are ranked as catastrophic are events that would cause the organization to cease functioning or be seriously crippled in its capacity to perform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tornado that destroys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 office building and all the company’s data could be a catastrophic vulnerability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61750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Mitigation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10772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mitigation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what to do about risks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how much risk can be tolerated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409532"/>
              </p:ext>
            </p:extLst>
          </p:nvPr>
        </p:nvGraphicFramePr>
        <p:xfrm>
          <a:off x="620684" y="2777952"/>
          <a:ext cx="8026401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Vulnerability assessment 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Asset identification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 the assets</a:t>
                      </a:r>
                    </a:p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the assets’ relative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Threat identification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Classify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threats by category</a:t>
                      </a:r>
                    </a:p>
                    <a:p>
                      <a:pPr marL="228600" indent="-228600">
                        <a:buAutoNum type="alphaLcPeriod"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attack tree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Vulnerability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appraisal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Determine current weaknesses in protecting assets</a:t>
                      </a:r>
                    </a:p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vulnerability assessment tools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Risk assessment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Estimate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impact of vulnerability on organization</a:t>
                      </a:r>
                    </a:p>
                    <a:p>
                      <a:pPr marL="228600" indent="-228600">
                        <a:buAutoNum type="alphaLcPeriod"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Calculate risk likelihood and impact of the risk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Risk mitigation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lphaLcPeriod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Decide what to do with the risk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28756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Assessment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38554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 available to perform vulnerability assessments: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scanners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analyzers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Honeypots and honeynets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grabbing tools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Crackers 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 line tools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tools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674924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Scanners (1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093075" cy="28931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P/I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communication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Involves information exchange between one system’s program and another system’s corresponding program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a numeric value as an identifier to the applications and services on these systems (port number)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number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unique identifier for applications and services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bits in length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730167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Scanners (2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459202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P/I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divides port numbers into three categories: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Well-known port numbers (0-1023)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Reserved for most universal applications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Registered port numbers (1024-49151)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applications not as widely used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Dynamic and private port numbers (49152-65535)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for any application to use</a:t>
            </a:r>
          </a:p>
          <a:p>
            <a:pPr>
              <a:lnSpc>
                <a:spcPct val="100000"/>
              </a:lnSpc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of what port is being used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by attacker to target a specific service</a:t>
            </a:r>
          </a:p>
          <a:p>
            <a:pPr>
              <a:lnSpc>
                <a:spcPct val="100000"/>
              </a:lnSpc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scanner software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Searches system for port vulnerabilities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to determine port state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Open, closed, or blocked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430787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Scanners (3 of 3)</a:t>
            </a:r>
          </a:p>
        </p:txBody>
      </p:sp>
      <p:pic>
        <p:nvPicPr>
          <p:cNvPr id="6" name="Picture 5" descr="Figure 13-3 Port scanner. Port scanners are typically used to determine the state of a port to know what applications or services are running.&#10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95400"/>
            <a:ext cx="5056632" cy="490118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83979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Analyzers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46248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analyzers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or software that captures packets t decode and analyze contents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known as sniffers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uses for protocol analyzers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by network administrators for troubleshooting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Characterizing network traffic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analysis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to fine-tune the network and manage bandwidth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34194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 Analyzers (2 of 2)</a:t>
            </a:r>
          </a:p>
        </p:txBody>
      </p:sp>
      <p:pic>
        <p:nvPicPr>
          <p:cNvPr id="6" name="Picture 5" descr="The screenshot shows n a t, underscore, home, underscore, side p c a p, left bracket, wideshark 1.10.5, left parenthesis, s v n r e v 5 4 2 6 2 from, forward slash, trunk 1.10, right parenthesis, right bracket window. The window display as no., time, source, destination, protocol, length, and info of protocols. Some of them are as follows: No. 56. Time: 16: 43:07, 3 7 8 4 0 2. Source: 192.168.1.100. Destination: 64. 233. 169.104. Protocol: h t t P. Length: 689. Info: g e t, forward slash, h t t p, forward slash, 1.1. No. 60. Time: 16:43:07, 427932. Source: 64.233.169.104. Destination: 192.168.1.100. Protocol: h t t p. Length: 814. Info: h t t p, forward slash, 1.1 200 o k, text, forward slash. Number 56 is selected. When it is selected the protocol analyzer, it decodes the protocol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77" y="1420427"/>
            <a:ext cx="7222046" cy="431407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859697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 (1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46782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generic term for a range of products that look for vulnerabilities in networks or systems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 for enterprises are intended to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several vulnerabilities and alert network administrators 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types of vulnerability scanners: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scanner – sends “probes” to network devices and examine the responses received back to evaluate whether a specific device needs remediation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scanner – can identify the current software OS and applications being used on the network and indicate which devices might have a vulnerability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 take action to resolve security problems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07847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 (2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69331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vulnerability scanner can: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 when new systems are added to network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when an application is compromised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when an internal system begins to port scan other systems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which ports are served and which ports are browsed for each individual system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which applications and servers host or transmit sensitive data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a log of all interactive network sessions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 all client and server application vulnerabilities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 which systems communicate with other internal systems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76653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 (3 of 4)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444670"/>
              </p:ext>
            </p:extLst>
          </p:nvPr>
        </p:nvGraphicFramePr>
        <p:xfrm>
          <a:off x="1447802" y="1895301"/>
          <a:ext cx="6931573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9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6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Network mapping scanner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Combines network device discovery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tools and network scanners to find open ports or discover shared folders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be used to create visual maps of the network that also identify vulnerabilities that need correction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Wireless scanner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discover malicious wireless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network activity such as failed login attempts, record these to an event log, and alert an administrator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Detects security weaknesses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inside the local wireless network with internal vulnerability scanning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Configuration compliance scanner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evaluate and report any compliance issues related to specific industry guidelines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compliance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audit is a comprehensive review of how an enterprise follows regulatory guidelines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418910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Scanners (4 of 4)</a:t>
            </a:r>
          </a:p>
        </p:txBody>
      </p:sp>
      <p:pic>
        <p:nvPicPr>
          <p:cNvPr id="3" name="Picture 2" descr="The screenshot shows the security center window. The drops down list in the window are as follows: dashboard, analysis, scans, reporting, assets, workflow, and users. The label on the top left of the window reads, r b i: compliance and monitoring. On the left pane of the window, the label reads, compliance summary, to subnets with compliance concerns. The compliance summary gives information about the I p address, total and vulnerabilities. Below this, the following labels are shown: Malware detection, version d b r- anti-virus, event analysis- event detection. The event analysis- event detection gives information about the plugin I d, name, severity and total. Below this, information about severity data is shown. On the right pane, the following labels are shown: compliance summary- source configuration compliance checks, authentication and access control- compliance checks, c b f- windows detections, c b f mobile devices and removable media, version d b r- remote access, synchronized log collection- log resources with 24 hour event count. 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43000"/>
            <a:ext cx="5541638" cy="499048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367844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Honeypots and Honeynets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093075" cy="307776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Honeypot: a computer protected by minimal security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Intentionally configured with vulnerabilities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bogus data files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to trick attackers into revealing their techniques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then be determined if actual production systems could thwart such an attack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Honeynet: a network set up with one or more honeypots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up with intentional vulnerabilities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895007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Honeypots and Honeynets (2 of 2)</a:t>
            </a:r>
          </a:p>
        </p:txBody>
      </p:sp>
      <p:pic>
        <p:nvPicPr>
          <p:cNvPr id="6" name="Picture 5" descr="Figure 13-6 Honeypot dashbord. A honeypot dashboard lists the attacker probes by I P address, targeted port, and originating continent. Source: Elasticsearch B V.&#10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28" y="1447800"/>
            <a:ext cx="7102964" cy="447144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098108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Grabbing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01621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Banner: a message that a service transmits when another program connects to it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the banner for a H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service will typically show the type of server software, version number, when it was last modified, an other similar information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grabbing: when a program is used to intentionally gather this information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as an assessment tool to perform an inventory on the services and systems operating on a server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189849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Crackers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245475" cy="331321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Crackers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Intended to break (“crack”) the security of a system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a cracker in a vulnerability assessment can help determine how secure that system is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 cracker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to test the security of a wireless L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system by attempting to break its protections of Wi-Fi Protected Access (W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or W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 cracker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Intended to break the digest of a password to determine its strength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932089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Command-Line Tools (1 of 2)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261433"/>
              </p:ext>
            </p:extLst>
          </p:nvPr>
        </p:nvGraphicFramePr>
        <p:xfrm>
          <a:off x="875607" y="1330496"/>
          <a:ext cx="7769775" cy="467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4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Used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Tests the connection between two network devices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flood the network to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determine how it responds to a Denial of Service attack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Netstat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Displays detailed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information about how a device is communicating with other network devices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to determine the source of malware that is sending out stolen information or communicating with a command and control server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Tracert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Shows the path that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packet takes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detect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faulty or malicious routing paths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Nslookup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Queries the DNS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obtain a specific domain name or IP address mapping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to verify correct DNS configurations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Linux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command-line alternative to Nslookup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robust tool that can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also verify DNS configurations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View and modify Address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Resolution Protocol cache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view ARP cache to uncover ARP poisoning attacks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Ipconfig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Displays all current TCP/IP network configuration values and refreshes DHCP and DNS settings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to alter current settings such as IP address, subnet mask, and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default gateway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 and Ifconfig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Linux implementations of Ipconfig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 to determine if configurations are secure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Tcpdump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Linux command-line protocol analyzer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monitor network traffic for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unauthorized traffic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051098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Command-Line Tools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093075" cy="258532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third-party tools that can be used for vulnerability scanning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Nmap (network mapper)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security vulnerability scanner that can determine which devices are connected to the network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Netcat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command-line alternative to Nmap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by itself or driven by other programs and scripts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604320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24704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Exploitation framework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to replicate attacks during a vulnerability assessment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a structure of exploits and monitoring tools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Steganography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technology that hides the existence of data in a seemingly harmless data file, image file, audio file, or video file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Steganography assessment tools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used to determine if data is hidden well enough to thwart unauthorized users from finding the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363418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Scanning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893374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automated software search through a system for known security weaknesses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a report of potential exposures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be compared against baseline scans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changes can be investigated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scan looks to: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vulnerabilities or security weaknesses found in the system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 lack of security controls that are missing to establish a secure framework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common misconfigurations (in hardware and software)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754580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Scanning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7864475" cy="3170099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methods for performing a vulnerability scan: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Intrusive vulnerability scan - attempts to actually penetrate the system to perform a simulated attack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Non-intrusive vulnerability scan - uses only available information to hypothesize the status of the vulnerability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Credentialed vulnerability scan 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credentials (username and password) to the scanner so tests for additional internal vulnerabilities can be performed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Non-credentialed scans do not use credentials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020485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 Testing (1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2446824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to exploit system weaknesses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Relies on tester’s skill, knowledge, cunning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conducted by independent contractor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are usually conducted outside the security perimeter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even disrupt network operations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result: penetration test report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442831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 Testing (2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754874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different techniques can be used: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box test - tester has no prior knowledge of network infrastructure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box test - tester has in-depth knowledge of network and systems being tested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Gray box test - some limited information has been provided to the tester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methods by which information is gathered: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reconnaissance – involves actively probing the system to find information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reconnaissance – the tester uses tools that do not raise any alarms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106675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 Testing (3 of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53943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the tester has gathered information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next step is to perform an initial exploitation by using that information to determine if it provides entry to the secure network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in side the network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Tester attempts to perform a pivot (moving around inside the network)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Pentester’s goal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Privilege escalation or exploiting a vulnerability to access an ever-higher level of resources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Testers must rely on persistence to continue to probe for weaknesses and exploit them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267891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Practicing Data Privacy and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24704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 data theft may involve stealing proprietary business information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as research for a new product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data theft involves user personal data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as credit card numbers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theft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Practicing data privacy and security involves understanding what privacy is and its risks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well as practical steps in keeping data safe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779826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Privacy?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169275" cy="295465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state or condition of being free from public attention to the degree that you determine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 to be left alone to the level that you choose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is collected on almost all actions today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web surfing, purchases, user surveys, and questionnaires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is then aggregated by data brokers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sell the data to interested third parties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071414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Associated with Private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169275" cy="213904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associated with use of private data fall into three categories: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inconveniences and identity theft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Associations with groups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inferences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have led to concern by individuals regarding how their private data is being used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531954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Maintaining Data Privacy and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61637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need to keep data private and secure for legal and compliance issues, which is following the: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 of legislation, prescribed rules and regulations, specified standards, and terms of a contract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laws include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A, Sarvox, G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A, and P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Steps in maintaining data privacy and security: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and following a overall security methodology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Properly labeling and handling sensitive data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Ensuring that data is destroyed when no longer needed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45850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Secure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176971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techniques for mitigating and deterring attacks</a:t>
            </a:r>
          </a:p>
          <a:p>
            <a:pPr lvl="1"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 security posture</a:t>
            </a:r>
          </a:p>
          <a:p>
            <a:pPr lvl="1"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Selecting and configuring controls</a:t>
            </a:r>
          </a:p>
          <a:p>
            <a:pPr lvl="1"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Hardening</a:t>
            </a:r>
          </a:p>
          <a:p>
            <a:pPr lvl="1"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011757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 Security Posture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554819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posture describes  an approach, philosophy, or strategy regarding security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Elements that make up a security posture: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baseline configuration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security checklist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 evaluated against baseline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security monitoring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Regularly observe systems and networks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Remediation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vulnerabilities are exposed, put plan in place to address them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7027386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Selecting Appropriate Controls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35187"/>
              </p:ext>
            </p:extLst>
          </p:nvPr>
        </p:nvGraphicFramePr>
        <p:xfrm>
          <a:off x="1821876" y="2286000"/>
          <a:ext cx="6096000" cy="227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Security goal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Common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controls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Confidentiality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Encryption,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steganography, access controls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Hashing,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digital signatures, certificates, nonrepudiation tools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Redundancy, fault tolerance, patching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Fencing and lighting, locks, C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V, escape plans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routes, safety drills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8290919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Configuring Controls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15471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Properly configuring controls is key to mitigating and deterring attacks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controls are for detection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camera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controls are for prevention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Properly positioned security guard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security controls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configured to detect attacks and sound alarms, or prevent attacks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455935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Configuring Controls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258532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consideration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 normal function is interrupted by failure: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higher priority, security or safety?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Fail-open lock unlocks doors automatically upon failure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Fail-safe lock automatically locks</a:t>
            </a:r>
          </a:p>
          <a:p>
            <a:pPr marL="685800" lvl="2" indent="-17145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security level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Firewall can be configured in fail-safe or fail-open state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588214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26930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of hardening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eliminate as many security risks as possible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hardening techniques include: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Protecting accounts with passwords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Disabling unnecessary accounts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Disabling unnecessary services</a:t>
            </a:r>
          </a:p>
          <a:p>
            <a:pPr lvl="1">
              <a:lnSpc>
                <a:spcPct val="10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Protecting management interfaces and applications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8861651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323987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important to provide information regarding events that occur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that action can be taken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Alarms or alerts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 warning if specific situation is occurring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alert if too many failed password attempts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can provide information on trends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indicate a serious impending situation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multiple user accounts experiencing multiple password attempts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6876347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Labeling and Handling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147732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Sensitive data must be properly labeled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mislabeled, could accidentally be publicly distributed 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sensitive labeling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help ensure proper data handling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3905048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Labeling and Handling (2 of 2)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323476"/>
              </p:ext>
            </p:extLst>
          </p:nvPr>
        </p:nvGraphicFramePr>
        <p:xfrm>
          <a:off x="1788621" y="1576647"/>
          <a:ext cx="60960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label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Confidential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Highest level of security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only be made available to users with highest level of preapproved authentication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Restricted data with a medium level of confidentiality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users who have a need-to-know basis of the contents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Proprietary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Belongs to the enterprise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be available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any current employees or contractors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risk of release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all public consumption; data is assumed to be public if no other data label is attached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Personally Identifiable Information (P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that could potentially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identify a specific individual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 be kept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secure so that an individual cannot be singled out for identification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Protected Health Information (P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about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person’s health status, provision of health care, or payment for health care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be kept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secure as mandated by H</a:t>
                      </a:r>
                      <a:r>
                        <a:rPr lang="en-US" sz="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565590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Destruction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284693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media can be destroyed by burning, shredding, pulping, or pulverizing</a:t>
            </a: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media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should never be erased using the O</a:t>
            </a:r>
            <a:r>
              <a:rPr lang="en-US" sz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“delete” command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could still be retrieved by using third-party tools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Wiping – overwriting the disk space with zeros or random data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Degaussing – permanently destroys the entire magnetic-based drive</a:t>
            </a:r>
          </a:p>
          <a:p>
            <a:pPr marL="685800" lvl="2" indent="-17145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reducing or eliminating the magnetic field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9482546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Summary (1 of 2)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693319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 assessment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Methodical evaluation of exposure of assets to risk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are five steps in a vulnerability assessment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tool used to assist in determining potential threats is a process known as threat modeling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 techniques can be used in a vulnerability assessment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scanners, protocol analyzers, honeypots, and honeynets are used as assessment tools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grabbing can be used to perform an inventory on the services and systems operating on a server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694059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371249"/>
            <a:ext cx="8026400" cy="366254"/>
          </a:xfrm>
        </p:spPr>
        <p:txBody>
          <a:bodyPr/>
          <a:lstStyle/>
          <a:p>
            <a:r>
              <a:rPr lang="en-US" sz="2800" b="1" dirty="0">
                <a:solidFill>
                  <a:srgbClr val="008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Summary (2 of 2)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125" y="1538818"/>
            <a:ext cx="8415338" cy="3985706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vulnerability scan searches system for known security weakness and reports findings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Penetration testing designed to exploit any discovered system weaknesses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Tester may have various levels of system knowledge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 is defined as the state or condition of being free from public attention to the degree that you determine</a:t>
            </a:r>
          </a:p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techniques used to mitigate and deter attacks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Healthy security posture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 configuration of controls</a:t>
            </a:r>
          </a:p>
          <a:p>
            <a:pPr lvl="1"/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Hardening and reporting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2018 Cengage.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406105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ngage">
      <a:dk1>
        <a:srgbClr val="000000"/>
      </a:dk1>
      <a:lt1>
        <a:srgbClr val="FFFFFF"/>
      </a:lt1>
      <a:dk2>
        <a:srgbClr val="000000"/>
      </a:dk2>
      <a:lt2>
        <a:srgbClr val="AAAEB4"/>
      </a:lt2>
      <a:accent1>
        <a:srgbClr val="0D3857"/>
      </a:accent1>
      <a:accent2>
        <a:srgbClr val="055C91"/>
      </a:accent2>
      <a:accent3>
        <a:srgbClr val="81C0DA"/>
      </a:accent3>
      <a:accent4>
        <a:srgbClr val="B0D3DF"/>
      </a:accent4>
      <a:accent5>
        <a:srgbClr val="E0DCCD"/>
      </a:accent5>
      <a:accent6>
        <a:srgbClr val="7C7666"/>
      </a:accent6>
      <a:hlink>
        <a:srgbClr val="055C91"/>
      </a:hlink>
      <a:folHlink>
        <a:srgbClr val="81C0DA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35349</TotalTime>
  <Words>5770</Words>
  <Application>Microsoft Office PowerPoint</Application>
  <PresentationFormat>On-screen Show (4:3)</PresentationFormat>
  <Paragraphs>510</Paragraphs>
  <Slides>52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CompT I A Security+ Guide to Network Security Fundamentals, Sixth Edition</vt:lpstr>
      <vt:lpstr>Objectives</vt:lpstr>
      <vt:lpstr>Assessing the Security Posture</vt:lpstr>
      <vt:lpstr>What is Vulnerability Assessment?</vt:lpstr>
      <vt:lpstr>Asset Identification (1 of 2)</vt:lpstr>
      <vt:lpstr>Asset Identification (2 of 2)</vt:lpstr>
      <vt:lpstr>Threat Evaluation (1 of 4)</vt:lpstr>
      <vt:lpstr>Threat Evaluation (2 of 4)</vt:lpstr>
      <vt:lpstr>Threat Evaluation (3 of 4)</vt:lpstr>
      <vt:lpstr>Threat Evaluation (4 of 4)</vt:lpstr>
      <vt:lpstr>Vulnerability Appraisal</vt:lpstr>
      <vt:lpstr>Risk Assessment (1 of 2)</vt:lpstr>
      <vt:lpstr>Risk Assessment (2 of 2)</vt:lpstr>
      <vt:lpstr>Risk Mitigation</vt:lpstr>
      <vt:lpstr>Vulnerability Assessment Tools</vt:lpstr>
      <vt:lpstr>Port Scanners (1 of 3)</vt:lpstr>
      <vt:lpstr>Port Scanners (2 of 3)</vt:lpstr>
      <vt:lpstr>Port Scanners (3 of 3)</vt:lpstr>
      <vt:lpstr>Protocol Analyzers (1 of 2)</vt:lpstr>
      <vt:lpstr>Protocol Analyzers (2 of 2)</vt:lpstr>
      <vt:lpstr>Vulnerability Scanners (1 of 4)</vt:lpstr>
      <vt:lpstr>Vulnerability Scanners (2 of 4)</vt:lpstr>
      <vt:lpstr>Vulnerability Scanners (3 of 4)</vt:lpstr>
      <vt:lpstr>Vulnerability Scanners (4 of 4)</vt:lpstr>
      <vt:lpstr>Honeypots and Honeynets (1 of 2)</vt:lpstr>
      <vt:lpstr>Honeypots and Honeynets (2 of 2)</vt:lpstr>
      <vt:lpstr>Banner Grabbing Tools</vt:lpstr>
      <vt:lpstr>Crackers</vt:lpstr>
      <vt:lpstr>Command-Line Tools (1 of 2)</vt:lpstr>
      <vt:lpstr>Command-Line Tools (2 of 2)</vt:lpstr>
      <vt:lpstr>Other Tools</vt:lpstr>
      <vt:lpstr>Vulnerability Scanning (1 of 2)</vt:lpstr>
      <vt:lpstr>Vulnerability Scanning (2 of 2)</vt:lpstr>
      <vt:lpstr>Penetration Testing (1 of 3)</vt:lpstr>
      <vt:lpstr>Penetration Testing (2 of 3)</vt:lpstr>
      <vt:lpstr>Penetration Testing (3 of 3)</vt:lpstr>
      <vt:lpstr>Practicing Data Privacy and Security</vt:lpstr>
      <vt:lpstr>What is Privacy?</vt:lpstr>
      <vt:lpstr>Risks Associated with Private Data</vt:lpstr>
      <vt:lpstr>Maintaining Data Privacy and Security</vt:lpstr>
      <vt:lpstr>Secure Methodology</vt:lpstr>
      <vt:lpstr>Creating a Security Posture</vt:lpstr>
      <vt:lpstr>Selecting Appropriate Controls</vt:lpstr>
      <vt:lpstr>Configuring Controls (1 of 2)</vt:lpstr>
      <vt:lpstr>Configuring Controls (2 of 2)</vt:lpstr>
      <vt:lpstr>Hardening</vt:lpstr>
      <vt:lpstr>Reporting</vt:lpstr>
      <vt:lpstr>Data Labeling and Handling (1 of 2)</vt:lpstr>
      <vt:lpstr>Data Labeling and Handling (2 of 2)</vt:lpstr>
      <vt:lpstr>Data Destruction</vt:lpstr>
      <vt:lpstr>Chapter Summary (1 of 2)</vt:lpstr>
      <vt:lpstr>Chapter Summary (2 of 2)</vt:lpstr>
    </vt:vector>
  </TitlesOfParts>
  <Company>SPi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 I A Security+ Guide to Network Security Fundamentals, Sixth Edition</dc:title>
  <dc:subject>Computer Science</dc:subject>
  <dc:creator>Ciampa</dc:creator>
  <cp:keywords>Network Security</cp:keywords>
  <cp:lastModifiedBy>Bader Al-Ghanim</cp:lastModifiedBy>
  <cp:revision>1077</cp:revision>
  <cp:lastPrinted>2010-11-12T17:54:40Z</cp:lastPrinted>
  <dcterms:created xsi:type="dcterms:W3CDTF">2007-02-15T20:50:52Z</dcterms:created>
  <dcterms:modified xsi:type="dcterms:W3CDTF">2018-04-06T23:30:22Z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732539425</vt:i4>
  </property>
  <property fmtid="{D5CDD505-2E9C-101B-9397-08002B2CF9AE}" pid="3" name="_NewReviewCycle">
    <vt:lpwstr/>
  </property>
  <property fmtid="{D5CDD505-2E9C-101B-9397-08002B2CF9AE}" pid="4" name="_EmailSubject">
    <vt:lpwstr>Cengage Branding/Accessibility </vt:lpwstr>
  </property>
  <property fmtid="{D5CDD505-2E9C-101B-9397-08002B2CF9AE}" pid="5" name="_AuthorEmail">
    <vt:lpwstr>maria.garguilo@cengage.com</vt:lpwstr>
  </property>
  <property fmtid="{D5CDD505-2E9C-101B-9397-08002B2CF9AE}" pid="6" name="_AuthorEmailDisplayName">
    <vt:lpwstr>Garguilo, Maria</vt:lpwstr>
  </property>
  <property fmtid="{D5CDD505-2E9C-101B-9397-08002B2CF9AE}" pid="7" name="_PreviousAdHocReviewCycleID">
    <vt:i4>1933890983</vt:i4>
  </property>
</Properties>
</file>